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7" r:id="rId3"/>
    <p:sldId id="266" r:id="rId4"/>
    <p:sldId id="260" r:id="rId5"/>
    <p:sldId id="268" r:id="rId6"/>
    <p:sldId id="269" r:id="rId7"/>
    <p:sldId id="272" r:id="rId8"/>
    <p:sldId id="276" r:id="rId9"/>
    <p:sldId id="270" r:id="rId10"/>
    <p:sldId id="273" r:id="rId11"/>
    <p:sldId id="274" r:id="rId12"/>
    <p:sldId id="277" r:id="rId13"/>
    <p:sldId id="275" r:id="rId14"/>
    <p:sldId id="271" r:id="rId15"/>
    <p:sldId id="261" r:id="rId16"/>
    <p:sldId id="264" r:id="rId17"/>
    <p:sldId id="262" r:id="rId18"/>
    <p:sldId id="278" r:id="rId19"/>
    <p:sldId id="279" r:id="rId20"/>
    <p:sldId id="281" r:id="rId21"/>
    <p:sldId id="280" r:id="rId22"/>
    <p:sldId id="265" r:id="rId23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1"/>
    <p:restoredTop sz="94681"/>
  </p:normalViewPr>
  <p:slideViewPr>
    <p:cSldViewPr snapToGrid="0">
      <p:cViewPr>
        <p:scale>
          <a:sx n="100" d="100"/>
          <a:sy n="100" d="100"/>
        </p:scale>
        <p:origin x="3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C793-0E7D-6062-B7D4-FD99388B3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A35A6-5A5A-30A1-2B85-38AB9242D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26B94-2411-7CF1-4D50-53A035FF8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B8E7E-F985-B555-141E-A5D2AF6C1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E58BE-BB9B-F23B-9CB2-FE7E4E56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9667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2FFD-4A9F-4AAB-EC4A-25D8205CE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E66FE-17D0-E625-8775-837A626AE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E99C8-8040-33BD-0258-4B42DBD8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FE75B-937E-AE58-91AC-235B7E36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03907-A1AC-ACA6-2139-C2CBD1BF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5762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98649-867C-EEBA-1919-C8F078E19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515D1-9F31-3533-AAA5-9323E80AAA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D6187-0050-B596-31CB-144F78E5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34E1-29F3-C6B0-BC6D-9A93088A7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08F7B-B120-ADA2-3F4E-8BE288F4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5074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65AE-9FF9-2E43-3319-BB09D514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276944"/>
            <a:ext cx="11655056" cy="6882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39F9B-A20D-418E-2AFD-8DED4929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1239521"/>
            <a:ext cx="11655055" cy="49167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884BC-27B3-6FD3-70C8-99D6952B6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C7972-F355-A4A6-E5F3-A846BB442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FADA9-BD47-DE50-D4FE-75590DD4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8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48B8-D0B9-2717-3733-E18F7EC5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1E8C0-354D-05C0-6829-5C8F49F2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069CD-B7F7-ED1B-A4C8-B919B15F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07CC1-FA14-BE5E-85DB-C9504B96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4CCF-100E-4C7C-4671-6C971375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5167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CA85-8190-0D8A-92BE-165527E08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3AC38-BE9F-042D-FCF7-E47874F9D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5A1DA-57F6-7B62-82EC-157BF95AE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0D2B3-82A6-1322-FF67-104E9333E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7FD06-42FE-4807-11C2-082719C43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FB690-5DF6-AAEC-9904-2CE98698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14997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B7C3-3481-80CB-DA60-5C391AFA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41924-7EF1-9850-D2ED-CCCDB00A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06EEE-0087-30C1-E942-E778B3F04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B1C18F-B32F-0163-389A-290F17E9BA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1E658-1AA0-E4B6-8BB2-FE790E4B2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26CAE-0914-9BC9-1E83-C7CFBBC6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1666FA-B1DC-F9D6-15E5-2B69F4199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6DF2C-94F0-87FD-4173-CFB75AE9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3051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A8583-8E3D-826F-AA23-8F5E5D73A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365125"/>
            <a:ext cx="10977880" cy="6000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0EF9D-7A01-2A59-F494-6AD07C8E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456FA-9718-19DE-834D-95E75BC6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1188D-DF41-E49E-9522-8A92C4B2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3560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11DD2-54E4-F5F8-3EAD-41C4B52AB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02DF7-CCD7-D7AB-4AA6-2F34E7EE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3D2E-97AD-115A-78DC-3DC97567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6384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3FCBF-56DD-FEE8-BD1B-F9FEE32E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525CE-FF96-A091-00B3-F7829B7C8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838AF-C750-CF1E-C96E-216A3E057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1B104-B11B-E826-921B-BEF1C312D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D1853-5587-4ECD-52C2-8EBEB738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226B9-8DF2-A644-4805-81BBF2AE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4730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0C8C-E294-F532-50CC-B59B33A1B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6F975-66D3-E69A-5B3E-F3C7A3975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6E746-3879-1E53-D8AD-FEEA9D4F0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E87A2-3871-EAAB-1CD1-8F3198EC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C9852-75F7-B3D2-A3D0-A6933F00D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E1B68-7D79-718D-9913-FEFE5234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90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FB45B5-A52D-33AA-895D-E13AC4A54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" y="136525"/>
            <a:ext cx="11892280" cy="75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TW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24F6D-72B8-4F9C-C277-7A11B7C9B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40" y="1127760"/>
            <a:ext cx="11821160" cy="4957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TW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06754-2C6C-A912-E10E-19F6D9D45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EECD3-4D92-844E-9B04-CEF0B944FEC4}" type="datetimeFigureOut">
              <a:rPr lang="en-TW" smtClean="0"/>
              <a:t>2024/9/20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94A2D-49DF-FA78-85FF-C05855664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F50E-1882-6A39-C6EE-992E0D41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6222C7-6DB5-7A49-9CFB-C0187668C39B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7328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F222-260A-F8C8-3A43-BDA8C978E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2" y="2619311"/>
            <a:ext cx="5789428" cy="688256"/>
          </a:xfrm>
        </p:spPr>
        <p:txBody>
          <a:bodyPr/>
          <a:lstStyle/>
          <a:p>
            <a:r>
              <a:rPr lang="en-TW" dirty="0">
                <a:latin typeface="Helvetica" pitchFamily="2" charset="0"/>
              </a:rPr>
              <a:t>3MR: DED, DEP, and IBS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3B6D-EF04-AE62-94C2-DC40EAB6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3307567"/>
            <a:ext cx="5789429" cy="1164225"/>
          </a:xfrm>
        </p:spPr>
        <p:txBody>
          <a:bodyPr>
            <a:normAutofit/>
          </a:bodyPr>
          <a:lstStyle/>
          <a:p>
            <a:r>
              <a:rPr lang="en-TW" sz="2000" dirty="0"/>
              <a:t>FUMA (doi: </a:t>
            </a:r>
            <a:r>
              <a:rPr lang="en-US" sz="2000" dirty="0"/>
              <a:t>10.1038/s41467-017-01261-5)</a:t>
            </a:r>
            <a:endParaRPr lang="en-TW" sz="2000" dirty="0"/>
          </a:p>
          <a:p>
            <a:r>
              <a:rPr lang="en-TW" sz="2000" dirty="0"/>
              <a:t>GWAS vs. MTAG for one-sample MR</a:t>
            </a:r>
          </a:p>
          <a:p>
            <a:endParaRPr lang="en-TW" sz="2000" dirty="0"/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3303BC2C-FE56-EF59-6A9F-CAFB37E9B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59" y="244257"/>
            <a:ext cx="5142769" cy="63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12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A0D63-8B26-DCB4-E3A0-94638FD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2" y="205711"/>
            <a:ext cx="2657561" cy="3643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B9353D-C4E2-EFCE-7705-53AA3FA4E0F6}"/>
              </a:ext>
            </a:extLst>
          </p:cNvPr>
          <p:cNvSpPr txBox="1"/>
          <p:nvPr/>
        </p:nvSpPr>
        <p:spPr>
          <a:xfrm>
            <a:off x="410752" y="3859051"/>
            <a:ext cx="224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latin typeface="Helvetica" pitchFamily="2" charset="0"/>
              </a:rPr>
              <a:t>mapped to gene: 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A9A7C-DC0A-1CEF-6002-36CF85237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848" y="413378"/>
            <a:ext cx="7772400" cy="57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42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36F3D2E-1D23-3C7E-E4AD-03263E3A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67" y="643466"/>
            <a:ext cx="95640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2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object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73D970F2-8E6D-7E91-AEA6-08B68146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052" y="595423"/>
            <a:ext cx="3060000" cy="3060000"/>
          </a:xfrm>
          <a:prstGeom prst="rect">
            <a:avLst/>
          </a:prstGeom>
        </p:spPr>
      </p:pic>
      <p:pic>
        <p:nvPicPr>
          <p:cNvPr id="5" name="Picture 4" descr="A circular object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A23E5C5D-320D-A763-81BE-EA865C6AC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052" y="3655423"/>
            <a:ext cx="3060000" cy="3060000"/>
          </a:xfrm>
          <a:prstGeom prst="rect">
            <a:avLst/>
          </a:prstGeom>
        </p:spPr>
      </p:pic>
      <p:pic>
        <p:nvPicPr>
          <p:cNvPr id="7" name="Picture 6" descr="A circular object with lines and dots&#10;&#10;Description automatically generated">
            <a:extLst>
              <a:ext uri="{FF2B5EF4-FFF2-40B4-BE49-F238E27FC236}">
                <a16:creationId xmlns:a16="http://schemas.microsoft.com/office/drawing/2014/main" id="{86ABE2F4-F61E-5F40-042C-3DC7E6DE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335" y="595423"/>
            <a:ext cx="3060000" cy="3060000"/>
          </a:xfrm>
          <a:prstGeom prst="rect">
            <a:avLst/>
          </a:prstGeom>
        </p:spPr>
      </p:pic>
      <p:pic>
        <p:nvPicPr>
          <p:cNvPr id="9" name="Picture 8" descr="A circular diagram with multiple colored lines&#10;&#10;Description automatically generated with medium confidence">
            <a:extLst>
              <a:ext uri="{FF2B5EF4-FFF2-40B4-BE49-F238E27FC236}">
                <a16:creationId xmlns:a16="http://schemas.microsoft.com/office/drawing/2014/main" id="{0904B4E1-78CB-5F53-C149-6B6C8184A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618" y="595423"/>
            <a:ext cx="3060000" cy="3060000"/>
          </a:xfrm>
          <a:prstGeom prst="rect">
            <a:avLst/>
          </a:prstGeom>
        </p:spPr>
      </p:pic>
      <p:pic>
        <p:nvPicPr>
          <p:cNvPr id="11" name="Picture 10" descr="A circular diagram with multiple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BC4E59FD-5FBD-4A73-4FDD-C7EDB77CC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618" y="3655423"/>
            <a:ext cx="3096000" cy="309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98685F-E208-97D9-ABA3-6E2C80D775E2}"/>
              </a:ext>
            </a:extLst>
          </p:cNvPr>
          <p:cNvSpPr txBox="1"/>
          <p:nvPr/>
        </p:nvSpPr>
        <p:spPr>
          <a:xfrm>
            <a:off x="2206106" y="25562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IBS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41960-7145-C36F-4F83-B969B91E25E6}"/>
              </a:ext>
            </a:extLst>
          </p:cNvPr>
          <p:cNvSpPr txBox="1"/>
          <p:nvPr/>
        </p:nvSpPr>
        <p:spPr>
          <a:xfrm>
            <a:off x="5485762" y="25562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4EBCC5-6B58-CB2B-5C58-9124CA8B32E1}"/>
              </a:ext>
            </a:extLst>
          </p:cNvPr>
          <p:cNvSpPr txBox="1"/>
          <p:nvPr/>
        </p:nvSpPr>
        <p:spPr>
          <a:xfrm>
            <a:off x="8769045" y="25562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23A2B-F996-CB72-7CD9-55D21F85B8A2}"/>
              </a:ext>
            </a:extLst>
          </p:cNvPr>
          <p:cNvSpPr txBox="1"/>
          <p:nvPr/>
        </p:nvSpPr>
        <p:spPr>
          <a:xfrm rot="16200000">
            <a:off x="509953" y="1940757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GWAS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A28A9-96EC-28D8-5026-E5926FEBB879}"/>
              </a:ext>
            </a:extLst>
          </p:cNvPr>
          <p:cNvSpPr txBox="1"/>
          <p:nvPr/>
        </p:nvSpPr>
        <p:spPr>
          <a:xfrm rot="16200000">
            <a:off x="509954" y="5018756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MTAG</a:t>
            </a:r>
          </a:p>
        </p:txBody>
      </p:sp>
    </p:spTree>
    <p:extLst>
      <p:ext uri="{BB962C8B-B14F-4D97-AF65-F5344CB8AC3E}">
        <p14:creationId xmlns:p14="http://schemas.microsoft.com/office/powerpoint/2010/main" val="2214308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2B3405-06A0-039A-7461-4B4F7E8A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33" y="964334"/>
            <a:ext cx="10713534" cy="2046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6FDA9C-8D73-4B5F-85B7-22C7F2395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3" y="3429000"/>
            <a:ext cx="7772400" cy="2501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06467-021E-E574-9DAE-8BCE865F0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150" y="3429000"/>
            <a:ext cx="1999617" cy="3030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C552A7-5525-6373-6D1B-DA35C06B9135}"/>
              </a:ext>
            </a:extLst>
          </p:cNvPr>
          <p:cNvSpPr txBox="1"/>
          <p:nvPr/>
        </p:nvSpPr>
        <p:spPr>
          <a:xfrm>
            <a:off x="739233" y="5930462"/>
            <a:ext cx="757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dirty="0">
                <a:latin typeface="Helvetica" pitchFamily="2" charset="0"/>
              </a:rPr>
              <a:t>*</a:t>
            </a:r>
            <a:r>
              <a:rPr lang="en-TW" sz="1400" baseline="30000" dirty="0">
                <a:latin typeface="Helvetica" pitchFamily="2" charset="0"/>
              </a:rPr>
              <a:t>1</a:t>
            </a:r>
            <a:r>
              <a:rPr lang="en-TW" sz="1400" dirty="0">
                <a:latin typeface="Helvetica" pitchFamily="2" charset="0"/>
              </a:rPr>
              <a:t>transcriptional start site, TSS *</a:t>
            </a:r>
            <a:r>
              <a:rPr lang="en-TW" sz="1400" baseline="30000" dirty="0">
                <a:latin typeface="Helvetica" pitchFamily="2" charset="0"/>
              </a:rPr>
              <a:t>2</a:t>
            </a:r>
            <a:r>
              <a:rPr lang="en-TW" sz="1400" dirty="0">
                <a:latin typeface="Helvetica" pitchFamily="2" charset="0"/>
              </a:rPr>
              <a:t>only brain-related epigenome IDs are displayed here</a:t>
            </a:r>
          </a:p>
        </p:txBody>
      </p:sp>
    </p:spTree>
    <p:extLst>
      <p:ext uri="{BB962C8B-B14F-4D97-AF65-F5344CB8AC3E}">
        <p14:creationId xmlns:p14="http://schemas.microsoft.com/office/powerpoint/2010/main" val="3179883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ig. 1">
            <a:extLst>
              <a:ext uri="{FF2B5EF4-FFF2-40B4-BE49-F238E27FC236}">
                <a16:creationId xmlns:a16="http://schemas.microsoft.com/office/drawing/2014/main" id="{0CA14CDA-9D1C-36F6-92FB-AA8775F2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59" y="244257"/>
            <a:ext cx="5142769" cy="63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0F222-260A-F8C8-3A43-BDA8C978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MAGMA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3B6D-EF04-AE62-94C2-DC40EAB6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5789429" cy="5191051"/>
          </a:xfrm>
        </p:spPr>
        <p:txBody>
          <a:bodyPr>
            <a:normAutofit/>
          </a:bodyPr>
          <a:lstStyle/>
          <a:p>
            <a:r>
              <a:rPr lang="en-TW" sz="2000" dirty="0"/>
              <a:t>SNPs mapped to protein-coding genes</a:t>
            </a:r>
          </a:p>
          <a:p>
            <a:r>
              <a:rPr lang="en-TW" sz="2000" dirty="0"/>
              <a:t>multiple linear regression gene-based P &amp; LD</a:t>
            </a:r>
          </a:p>
          <a:p>
            <a:r>
              <a:rPr lang="en-TW" sz="2000" dirty="0"/>
              <a:t>MSigDB v7.0 gene sets (last updated 2019), including </a:t>
            </a:r>
            <a:r>
              <a:rPr lang="en-US" sz="2000" dirty="0"/>
              <a:t>curated gene sets 5500, GO 9996</a:t>
            </a:r>
          </a:p>
          <a:p>
            <a:r>
              <a:rPr lang="en-US" sz="2000" dirty="0"/>
              <a:t>from 9 data sources: </a:t>
            </a:r>
            <a:r>
              <a:rPr lang="en-US" sz="2000" dirty="0" err="1"/>
              <a:t>BioCarta</a:t>
            </a:r>
            <a:r>
              <a:rPr lang="en-US" sz="2000" dirty="0"/>
              <a:t>, KEGG, </a:t>
            </a:r>
            <a:br>
              <a:rPr lang="en-US" sz="2000" dirty="0"/>
            </a:br>
            <a:r>
              <a:rPr lang="en-US" sz="2000" dirty="0"/>
              <a:t>Pathway Interaction Db, </a:t>
            </a:r>
            <a:r>
              <a:rPr lang="en-US" sz="2000" dirty="0" err="1"/>
              <a:t>Reactome</a:t>
            </a:r>
            <a:r>
              <a:rPr lang="en-US" sz="2000" dirty="0"/>
              <a:t>, </a:t>
            </a:r>
            <a:r>
              <a:rPr lang="en-US" sz="2000" dirty="0" err="1"/>
              <a:t>SigmaAldrich</a:t>
            </a:r>
            <a:r>
              <a:rPr lang="en-US" sz="2000" dirty="0"/>
              <a:t>, Signaling Gateway, </a:t>
            </a:r>
            <a:r>
              <a:rPr lang="en-US" sz="2000" dirty="0" err="1"/>
              <a:t>SuperArray</a:t>
            </a:r>
            <a:r>
              <a:rPr lang="en-US" sz="2000" dirty="0"/>
              <a:t> </a:t>
            </a:r>
            <a:r>
              <a:rPr lang="en-US" sz="2000" dirty="0" err="1"/>
              <a:t>SABiosciences</a:t>
            </a:r>
            <a:r>
              <a:rPr lang="en-US" sz="2000" dirty="0"/>
              <a:t>, </a:t>
            </a:r>
            <a:r>
              <a:rPr lang="en-US" sz="2000" dirty="0" err="1"/>
              <a:t>WikiPathways</a:t>
            </a:r>
            <a:endParaRPr lang="en-US" sz="2000" dirty="0"/>
          </a:p>
          <a:p>
            <a:r>
              <a:rPr lang="en-US" sz="2000" dirty="0"/>
              <a:t>competitive model</a:t>
            </a:r>
          </a:p>
          <a:p>
            <a:r>
              <a:rPr lang="en-US" sz="2000" dirty="0"/>
              <a:t>gene-set based SE, beta, p</a:t>
            </a:r>
          </a:p>
          <a:p>
            <a:pPr marL="0" indent="0">
              <a:buNone/>
            </a:pPr>
            <a:r>
              <a:rPr lang="en-US" sz="2000" dirty="0"/>
              <a:t>–</a:t>
            </a:r>
          </a:p>
          <a:p>
            <a:r>
              <a:rPr lang="en-US" sz="2000" dirty="0" err="1"/>
              <a:t>BrainSpan</a:t>
            </a:r>
            <a:r>
              <a:rPr lang="en-US" sz="2000" dirty="0"/>
              <a:t> 29 ages</a:t>
            </a:r>
          </a:p>
          <a:p>
            <a:r>
              <a:rPr lang="en-US" sz="2000" dirty="0" err="1"/>
              <a:t>BrainSpan</a:t>
            </a:r>
            <a:r>
              <a:rPr lang="en-US" sz="2000" dirty="0"/>
              <a:t> 11 developmental stages</a:t>
            </a:r>
          </a:p>
          <a:p>
            <a:r>
              <a:rPr lang="en-US" sz="2000" dirty="0" err="1"/>
              <a:t>GTEx</a:t>
            </a:r>
            <a:r>
              <a:rPr lang="en-US" sz="2000" dirty="0"/>
              <a:t> v6 – v8</a:t>
            </a:r>
            <a:endParaRPr lang="en-TW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F5B2E8-E5AB-38DE-93EA-3960C76E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941" y="1001062"/>
            <a:ext cx="1840826" cy="16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1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E521-A4DE-4D17-8E55-4BBDE7F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GTEx v8 tissue expression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2810E8-C875-2BBE-5B65-2E41D28A3FB6}"/>
              </a:ext>
            </a:extLst>
          </p:cNvPr>
          <p:cNvSpPr txBox="1">
            <a:spLocks/>
          </p:cNvSpPr>
          <p:nvPr/>
        </p:nvSpPr>
        <p:spPr>
          <a:xfrm>
            <a:off x="375920" y="965200"/>
            <a:ext cx="10977880" cy="1262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TW" sz="20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3FCA18-52B4-A905-0CD6-DD0CA5E06BDE}"/>
              </a:ext>
            </a:extLst>
          </p:cNvPr>
          <p:cNvSpPr txBox="1">
            <a:spLocks/>
          </p:cNvSpPr>
          <p:nvPr/>
        </p:nvSpPr>
        <p:spPr>
          <a:xfrm>
            <a:off x="306571" y="965200"/>
            <a:ext cx="11655055" cy="51910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Genotype-Tissue Expression Consortium v8 (</a:t>
            </a:r>
            <a:r>
              <a:rPr lang="en-US" sz="2000" dirty="0" err="1"/>
              <a:t>doi</a:t>
            </a:r>
            <a:r>
              <a:rPr lang="en-US" sz="2000" dirty="0"/>
              <a:t>: 10.1126/science.aaz1776)</a:t>
            </a:r>
          </a:p>
          <a:p>
            <a:r>
              <a:rPr lang="en-US" sz="2000" dirty="0"/>
              <a:t>RNA-seq data from 838 donors, with 85.3% European American / 12.3% African American</a:t>
            </a:r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C4292FB-9090-26AA-4540-AD47684C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18" y="2522464"/>
            <a:ext cx="6603358" cy="3474000"/>
          </a:xfrm>
          <a:prstGeom prst="rect">
            <a:avLst/>
          </a:prstGeom>
        </p:spPr>
      </p:pic>
      <p:pic>
        <p:nvPicPr>
          <p:cNvPr id="10" name="Picture 9" descr="A graph of different types of diseases&#10;&#10;Description automatically generated with medium confidence">
            <a:extLst>
              <a:ext uri="{FF2B5EF4-FFF2-40B4-BE49-F238E27FC236}">
                <a16:creationId xmlns:a16="http://schemas.microsoft.com/office/drawing/2014/main" id="{24D32C8B-5246-230A-9821-65DF8D39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844" y="2524375"/>
            <a:ext cx="5123235" cy="34720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8ADD488-1DBB-E692-CB3F-56970448D3B6}"/>
              </a:ext>
            </a:extLst>
          </p:cNvPr>
          <p:cNvCxnSpPr>
            <a:cxnSpLocks/>
          </p:cNvCxnSpPr>
          <p:nvPr/>
        </p:nvCxnSpPr>
        <p:spPr>
          <a:xfrm>
            <a:off x="619976" y="3321698"/>
            <a:ext cx="5958106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E4BD40-DE37-C632-A992-84CC5CB72FE1}"/>
              </a:ext>
            </a:extLst>
          </p:cNvPr>
          <p:cNvCxnSpPr>
            <a:cxnSpLocks/>
          </p:cNvCxnSpPr>
          <p:nvPr/>
        </p:nvCxnSpPr>
        <p:spPr>
          <a:xfrm>
            <a:off x="7266482" y="2802294"/>
            <a:ext cx="426615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9040806-30B9-CDBD-FAEE-5645BA1329D1}"/>
              </a:ext>
            </a:extLst>
          </p:cNvPr>
          <p:cNvSpPr txBox="1"/>
          <p:nvPr/>
        </p:nvSpPr>
        <p:spPr>
          <a:xfrm>
            <a:off x="4326211" y="6185098"/>
            <a:ext cx="757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1400" dirty="0">
                <a:latin typeface="Helvetica" pitchFamily="2" charset="0"/>
              </a:rPr>
              <a:t>*red line represents p&lt;0.05 </a:t>
            </a:r>
          </a:p>
        </p:txBody>
      </p:sp>
    </p:spTree>
    <p:extLst>
      <p:ext uri="{BB962C8B-B14F-4D97-AF65-F5344CB8AC3E}">
        <p14:creationId xmlns:p14="http://schemas.microsoft.com/office/powerpoint/2010/main" val="196456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E521-A4DE-4D17-8E55-4BBDE7F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GTEx v8 30 general tissue expression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2810E8-C875-2BBE-5B65-2E41D28A3FB6}"/>
              </a:ext>
            </a:extLst>
          </p:cNvPr>
          <p:cNvSpPr txBox="1">
            <a:spLocks/>
          </p:cNvSpPr>
          <p:nvPr/>
        </p:nvSpPr>
        <p:spPr>
          <a:xfrm>
            <a:off x="375920" y="965200"/>
            <a:ext cx="10977880" cy="1262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TW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51F69-10F2-8A96-42AB-0C631366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56" y="1076276"/>
            <a:ext cx="7742287" cy="55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E521-A4DE-4D17-8E55-4BBDE7F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GTEx v8 53 specific tissue expression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2810E8-C875-2BBE-5B65-2E41D28A3FB6}"/>
              </a:ext>
            </a:extLst>
          </p:cNvPr>
          <p:cNvSpPr txBox="1">
            <a:spLocks/>
          </p:cNvSpPr>
          <p:nvPr/>
        </p:nvSpPr>
        <p:spPr>
          <a:xfrm>
            <a:off x="375920" y="965200"/>
            <a:ext cx="10977880" cy="1262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TW" sz="20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3FCA18-52B4-A905-0CD6-DD0CA5E06BDE}"/>
              </a:ext>
            </a:extLst>
          </p:cNvPr>
          <p:cNvSpPr txBox="1">
            <a:spLocks/>
          </p:cNvSpPr>
          <p:nvPr/>
        </p:nvSpPr>
        <p:spPr>
          <a:xfrm>
            <a:off x="306571" y="965200"/>
            <a:ext cx="11655055" cy="51910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F61D7-3714-21E9-072C-24833182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5" y="1084571"/>
            <a:ext cx="11779450" cy="540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8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ig. 1">
            <a:extLst>
              <a:ext uri="{FF2B5EF4-FFF2-40B4-BE49-F238E27FC236}">
                <a16:creationId xmlns:a16="http://schemas.microsoft.com/office/drawing/2014/main" id="{0CA14CDA-9D1C-36F6-92FB-AA8775F2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59" y="244257"/>
            <a:ext cx="5142769" cy="63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0F222-260A-F8C8-3A43-BDA8C978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GENE2FUNC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3B6D-EF04-AE62-94C2-DC40EAB6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5789429" cy="5191051"/>
          </a:xfrm>
        </p:spPr>
        <p:txBody>
          <a:bodyPr>
            <a:normAutofit/>
          </a:bodyPr>
          <a:lstStyle/>
          <a:p>
            <a:r>
              <a:rPr lang="en-US" sz="2000" dirty="0"/>
              <a:t>differentially expressed gene (DEG)</a:t>
            </a:r>
          </a:p>
          <a:p>
            <a:r>
              <a:rPr lang="en-US" sz="2000" dirty="0"/>
              <a:t>two-sided t-test log</a:t>
            </a:r>
            <a:r>
              <a:rPr lang="en-US" sz="2000" baseline="-25000" dirty="0"/>
              <a:t>2</a:t>
            </a:r>
            <a:r>
              <a:rPr lang="en-US" sz="2000" dirty="0"/>
              <a:t>(normalized expression </a:t>
            </a:r>
            <a:r>
              <a:rPr lang="en-US" sz="2000" dirty="0" err="1"/>
              <a:t>val</a:t>
            </a:r>
            <a:r>
              <a:rPr lang="en-US" sz="2000" dirty="0"/>
              <a:t>)</a:t>
            </a:r>
          </a:p>
          <a:p>
            <a:r>
              <a:rPr lang="en-US" sz="2000" dirty="0"/>
              <a:t>test correction </a:t>
            </a:r>
            <a:r>
              <a:rPr lang="en-US" sz="2000" dirty="0" err="1"/>
              <a:t>Benjamini</a:t>
            </a:r>
            <a:r>
              <a:rPr lang="en-US" sz="2000" dirty="0"/>
              <a:t>-Hochberg (FDR)</a:t>
            </a:r>
          </a:p>
          <a:p>
            <a:r>
              <a:rPr lang="en-US" sz="2000" dirty="0"/>
              <a:t>p &lt; 0.05 &amp; absolute log fold change &gt; 0.58</a:t>
            </a:r>
          </a:p>
          <a:p>
            <a:pPr marL="0" indent="0">
              <a:buNone/>
            </a:pPr>
            <a:r>
              <a:rPr lang="en-US" sz="2000" dirty="0"/>
              <a:t>–</a:t>
            </a:r>
          </a:p>
          <a:p>
            <a:r>
              <a:rPr lang="en-US" sz="2000" dirty="0"/>
              <a:t>OMIM, </a:t>
            </a:r>
            <a:r>
              <a:rPr lang="en-US" sz="2000" dirty="0" err="1"/>
              <a:t>Uniprot</a:t>
            </a:r>
            <a:r>
              <a:rPr lang="en-US" sz="2000" dirty="0"/>
              <a:t>, </a:t>
            </a:r>
            <a:r>
              <a:rPr lang="en-US" sz="2000" dirty="0" err="1"/>
              <a:t>Drugbank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–</a:t>
            </a:r>
          </a:p>
          <a:p>
            <a:r>
              <a:rPr lang="en-US" sz="2000" dirty="0" err="1"/>
              <a:t>scRNA</a:t>
            </a:r>
            <a:r>
              <a:rPr lang="en-US" sz="2000" dirty="0"/>
              <a:t> seq data cell type specificity</a:t>
            </a:r>
          </a:p>
          <a:p>
            <a:endParaRPr lang="en-TW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C488F-23F6-D2F1-4961-6343F114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664" y="3483193"/>
            <a:ext cx="3243085" cy="322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28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E9484B-D25A-C99B-1015-F3C1A5C1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" y="459522"/>
            <a:ext cx="5790767" cy="59389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B6FD9D-F426-FBFA-2EE0-6B481195F3CE}"/>
              </a:ext>
            </a:extLst>
          </p:cNvPr>
          <p:cNvSpPr txBox="1"/>
          <p:nvPr/>
        </p:nvSpPr>
        <p:spPr>
          <a:xfrm>
            <a:off x="2206656" y="6398478"/>
            <a:ext cx="237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latin typeface="Helvetica" pitchFamily="2" charset="0"/>
              </a:rPr>
              <a:t>GTEx v8 30 general tissue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EB6D8-5213-753F-C1E4-34425CF55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81" y="370795"/>
            <a:ext cx="5225251" cy="594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12ABDF-5C74-7E8B-6229-033ED902D0D1}"/>
              </a:ext>
            </a:extLst>
          </p:cNvPr>
          <p:cNvSpPr txBox="1"/>
          <p:nvPr/>
        </p:nvSpPr>
        <p:spPr>
          <a:xfrm>
            <a:off x="7994780" y="6398477"/>
            <a:ext cx="237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400" dirty="0">
                <a:latin typeface="Helvetica" pitchFamily="2" charset="0"/>
              </a:rPr>
              <a:t>BrainSpan 29</a:t>
            </a:r>
          </a:p>
        </p:txBody>
      </p:sp>
    </p:spTree>
    <p:extLst>
      <p:ext uri="{BB962C8B-B14F-4D97-AF65-F5344CB8AC3E}">
        <p14:creationId xmlns:p14="http://schemas.microsoft.com/office/powerpoint/2010/main" val="235269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D024179-0563-27C0-B4AD-0760439D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7" y="643466"/>
            <a:ext cx="9992945" cy="5571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9CA319-6994-2550-9326-A259F4F7AC82}"/>
              </a:ext>
            </a:extLst>
          </p:cNvPr>
          <p:cNvSpPr txBox="1"/>
          <p:nvPr/>
        </p:nvSpPr>
        <p:spPr>
          <a:xfrm>
            <a:off x="4346531" y="5774498"/>
            <a:ext cx="224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dirty="0">
                <a:latin typeface="Helvetica" pitchFamily="2" charset="0"/>
              </a:rPr>
              <a:t>*currently disabled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7C483-0149-7B1F-2465-560198E5A510}"/>
              </a:ext>
            </a:extLst>
          </p:cNvPr>
          <p:cNvSpPr txBox="1"/>
          <p:nvPr/>
        </p:nvSpPr>
        <p:spPr>
          <a:xfrm>
            <a:off x="684858" y="2226767"/>
            <a:ext cx="1856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00" dirty="0">
                <a:latin typeface="Helvetica" pitchFamily="2" charset="0"/>
              </a:rPr>
              <a:t>- significant level</a:t>
            </a:r>
          </a:p>
          <a:p>
            <a:r>
              <a:rPr lang="en-TW" sz="1400" dirty="0">
                <a:latin typeface="Helvetica" pitchFamily="2" charset="0"/>
              </a:rPr>
              <a:t>- reference panel</a:t>
            </a:r>
          </a:p>
        </p:txBody>
      </p:sp>
    </p:spTree>
    <p:extLst>
      <p:ext uri="{BB962C8B-B14F-4D97-AF65-F5344CB8AC3E}">
        <p14:creationId xmlns:p14="http://schemas.microsoft.com/office/powerpoint/2010/main" val="264582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0358546-6CB8-2840-A2FC-A0AD5B21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5248"/>
            <a:ext cx="10905066" cy="43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8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A36D160-1B87-C728-72E2-825046771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32" y="643466"/>
            <a:ext cx="99483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25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21FF2-B4B2-607C-5590-A1F23509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DA16-C2E0-3E93-2C40-7BCB52A6E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W" sz="2000" dirty="0"/>
              <a:t>find other tissue-enrichment data sources, possibly starting from RegulomeDB</a:t>
            </a:r>
          </a:p>
          <a:p>
            <a:r>
              <a:rPr lang="en-TW" sz="2000" dirty="0"/>
              <a:t>STRING, cytoscape…</a:t>
            </a:r>
          </a:p>
          <a:p>
            <a:r>
              <a:rPr lang="en-TW" sz="2000" dirty="0"/>
              <a:t>calculate r</a:t>
            </a:r>
            <a:r>
              <a:rPr lang="en-TW" sz="2000" baseline="-25000" dirty="0"/>
              <a:t>g </a:t>
            </a:r>
            <a:r>
              <a:rPr lang="en-TW" sz="2000" dirty="0"/>
              <a:t>and h</a:t>
            </a:r>
            <a:r>
              <a:rPr lang="en-TW" sz="2000" baseline="30000" dirty="0"/>
              <a:t>2</a:t>
            </a:r>
            <a:r>
              <a:rPr lang="en-TW" sz="2000" dirty="0"/>
              <a:t> with e.g. LDSC, LAVA, S-LDSC </a:t>
            </a:r>
          </a:p>
          <a:p>
            <a:r>
              <a:rPr lang="en-TW" sz="2000" dirty="0"/>
              <a:t>colocalization analysis of MR results with coloc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D26C1-BC42-A9B2-9BBC-1FF76269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71" y="4348016"/>
            <a:ext cx="7772400" cy="20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2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335A-B56E-5027-EDD8-FE0C504B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TW" dirty="0"/>
              <a:t>Manhattan plots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48E798-57FC-05BC-3A2D-445BB8EB0BC6}"/>
              </a:ext>
            </a:extLst>
          </p:cNvPr>
          <p:cNvSpPr txBox="1"/>
          <p:nvPr/>
        </p:nvSpPr>
        <p:spPr>
          <a:xfrm>
            <a:off x="1612476" y="161510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IBS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51D8C2-4B2C-FF99-2075-0FE8E949EF4F}"/>
              </a:ext>
            </a:extLst>
          </p:cNvPr>
          <p:cNvSpPr txBox="1"/>
          <p:nvPr/>
        </p:nvSpPr>
        <p:spPr>
          <a:xfrm>
            <a:off x="5491011" y="161510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E325E-05F4-E459-C335-A13766781217}"/>
              </a:ext>
            </a:extLst>
          </p:cNvPr>
          <p:cNvSpPr txBox="1"/>
          <p:nvPr/>
        </p:nvSpPr>
        <p:spPr>
          <a:xfrm>
            <a:off x="9247333" y="161510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F386C-BF1D-25FF-84A8-6872EE396546}"/>
              </a:ext>
            </a:extLst>
          </p:cNvPr>
          <p:cNvSpPr txBox="1"/>
          <p:nvPr/>
        </p:nvSpPr>
        <p:spPr>
          <a:xfrm rot="16200000">
            <a:off x="-450350" y="273862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GWAS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1C21DE-6B9B-F40C-75C7-2E79B29F2751}"/>
              </a:ext>
            </a:extLst>
          </p:cNvPr>
          <p:cNvSpPr txBox="1"/>
          <p:nvPr/>
        </p:nvSpPr>
        <p:spPr>
          <a:xfrm rot="16200000">
            <a:off x="-450349" y="450523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MTAG</a:t>
            </a:r>
          </a:p>
        </p:txBody>
      </p:sp>
      <p:pic>
        <p:nvPicPr>
          <p:cNvPr id="4" name="Picture 3" descr="A graph of blue and red lines&#10;&#10;Description automatically generated with medium confidence">
            <a:extLst>
              <a:ext uri="{FF2B5EF4-FFF2-40B4-BE49-F238E27FC236}">
                <a16:creationId xmlns:a16="http://schemas.microsoft.com/office/drawing/2014/main" id="{FD78E984-B25C-C37C-8739-A0DD8915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88" y="3879904"/>
            <a:ext cx="3756324" cy="1620000"/>
          </a:xfrm>
          <a:prstGeom prst="rect">
            <a:avLst/>
          </a:prstGeom>
        </p:spPr>
      </p:pic>
      <p:pic>
        <p:nvPicPr>
          <p:cNvPr id="7" name="Picture 6" descr="A graph of blue and red lines&#10;&#10;Description automatically generated with medium confidence">
            <a:extLst>
              <a:ext uri="{FF2B5EF4-FFF2-40B4-BE49-F238E27FC236}">
                <a16:creationId xmlns:a16="http://schemas.microsoft.com/office/drawing/2014/main" id="{AEB8352E-4CB9-CF4C-95E5-081C757D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8" y="2048867"/>
            <a:ext cx="3756323" cy="1620000"/>
          </a:xfrm>
          <a:prstGeom prst="rect">
            <a:avLst/>
          </a:prstGeom>
        </p:spPr>
      </p:pic>
      <p:pic>
        <p:nvPicPr>
          <p:cNvPr id="11" name="Picture 10" descr="A blue and white graph&#10;&#10;Description automatically generated">
            <a:extLst>
              <a:ext uri="{FF2B5EF4-FFF2-40B4-BE49-F238E27FC236}">
                <a16:creationId xmlns:a16="http://schemas.microsoft.com/office/drawing/2014/main" id="{BE7210A9-7886-713E-AA85-B5729CAC7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420" y="3879904"/>
            <a:ext cx="3756324" cy="1620000"/>
          </a:xfrm>
          <a:prstGeom prst="rect">
            <a:avLst/>
          </a:prstGeom>
        </p:spPr>
      </p:pic>
      <p:pic>
        <p:nvPicPr>
          <p:cNvPr id="15" name="Picture 14" descr="A blue and white graph&#10;&#10;Description automatically generated">
            <a:extLst>
              <a:ext uri="{FF2B5EF4-FFF2-40B4-BE49-F238E27FC236}">
                <a16:creationId xmlns:a16="http://schemas.microsoft.com/office/drawing/2014/main" id="{8E9F0C71-EE68-F351-9F28-48075332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422" y="2113294"/>
            <a:ext cx="3756324" cy="1620000"/>
          </a:xfrm>
          <a:prstGeom prst="rect">
            <a:avLst/>
          </a:prstGeom>
        </p:spPr>
      </p:pic>
      <p:pic>
        <p:nvPicPr>
          <p:cNvPr id="23" name="Picture 22" descr="A graph of blue and red lines&#10;&#10;Description automatically generated with medium confidence">
            <a:extLst>
              <a:ext uri="{FF2B5EF4-FFF2-40B4-BE49-F238E27FC236}">
                <a16:creationId xmlns:a16="http://schemas.microsoft.com/office/drawing/2014/main" id="{50BBF3B5-D5D5-BC70-C496-3C633BCB7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743" y="3879904"/>
            <a:ext cx="3756324" cy="1620000"/>
          </a:xfrm>
          <a:prstGeom prst="rect">
            <a:avLst/>
          </a:prstGeom>
        </p:spPr>
      </p:pic>
      <p:pic>
        <p:nvPicPr>
          <p:cNvPr id="25" name="Picture 24" descr="A blue and white graph&#10;&#10;Description automatically generated with medium confidence">
            <a:extLst>
              <a:ext uri="{FF2B5EF4-FFF2-40B4-BE49-F238E27FC236}">
                <a16:creationId xmlns:a16="http://schemas.microsoft.com/office/drawing/2014/main" id="{109D8618-53EA-AC81-BF8D-E754114C2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744" y="2113294"/>
            <a:ext cx="3756324" cy="162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80D7BB-FF73-D44E-91C7-E866DE08144B}"/>
              </a:ext>
            </a:extLst>
          </p:cNvPr>
          <p:cNvSpPr txBox="1"/>
          <p:nvPr/>
        </p:nvSpPr>
        <p:spPr>
          <a:xfrm>
            <a:off x="4326211" y="6185098"/>
            <a:ext cx="757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1400" dirty="0">
                <a:latin typeface="Helvetica" pitchFamily="2" charset="0"/>
              </a:rPr>
              <a:t>*red line represents p&lt;5e-8 </a:t>
            </a:r>
          </a:p>
        </p:txBody>
      </p:sp>
    </p:spTree>
    <p:extLst>
      <p:ext uri="{BB962C8B-B14F-4D97-AF65-F5344CB8AC3E}">
        <p14:creationId xmlns:p14="http://schemas.microsoft.com/office/powerpoint/2010/main" val="367365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335A-B56E-5027-EDD8-FE0C504B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TW" dirty="0"/>
              <a:t>Q-Q plots</a:t>
            </a:r>
          </a:p>
        </p:txBody>
      </p:sp>
      <p:pic>
        <p:nvPicPr>
          <p:cNvPr id="6" name="Picture 5" descr="A graph with a red line&#10;&#10;Description automatically generated">
            <a:extLst>
              <a:ext uri="{FF2B5EF4-FFF2-40B4-BE49-F238E27FC236}">
                <a16:creationId xmlns:a16="http://schemas.microsoft.com/office/drawing/2014/main" id="{3966136B-2EDC-82C6-AEC4-EFE3F48B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00" y="1452875"/>
            <a:ext cx="2520000" cy="2520000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410A7396-3A26-972B-862E-9314B64C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000" y="1452875"/>
            <a:ext cx="2520000" cy="2520000"/>
          </a:xfrm>
          <a:prstGeom prst="rect">
            <a:avLst/>
          </a:prstGeom>
        </p:spPr>
      </p:pic>
      <p:pic>
        <p:nvPicPr>
          <p:cNvPr id="10" name="Picture 9" descr="A graph with a red line&#10;&#10;Description automatically generated">
            <a:extLst>
              <a:ext uri="{FF2B5EF4-FFF2-40B4-BE49-F238E27FC236}">
                <a16:creationId xmlns:a16="http://schemas.microsoft.com/office/drawing/2014/main" id="{6EDB7CAF-0427-0F9D-7032-B7A94B400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000" y="1452875"/>
            <a:ext cx="2520000" cy="2520000"/>
          </a:xfrm>
          <a:prstGeom prst="rect">
            <a:avLst/>
          </a:prstGeom>
        </p:spPr>
      </p:pic>
      <p:pic>
        <p:nvPicPr>
          <p:cNvPr id="12" name="Picture 11" descr="A graph with a red line&#10;&#10;Description automatically generated">
            <a:extLst>
              <a:ext uri="{FF2B5EF4-FFF2-40B4-BE49-F238E27FC236}">
                <a16:creationId xmlns:a16="http://schemas.microsoft.com/office/drawing/2014/main" id="{044CFBE7-882B-7B2B-CE65-D547C8CD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000" y="3972875"/>
            <a:ext cx="2520000" cy="2520000"/>
          </a:xfrm>
          <a:prstGeom prst="rect">
            <a:avLst/>
          </a:prstGeom>
        </p:spPr>
      </p:pic>
      <p:pic>
        <p:nvPicPr>
          <p:cNvPr id="14" name="Picture 13" descr="A graph with a red line&#10;&#10;Description automatically generated">
            <a:extLst>
              <a:ext uri="{FF2B5EF4-FFF2-40B4-BE49-F238E27FC236}">
                <a16:creationId xmlns:a16="http://schemas.microsoft.com/office/drawing/2014/main" id="{56533504-4298-4300-07AC-3A1A70E43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000" y="3972875"/>
            <a:ext cx="2520000" cy="2520000"/>
          </a:xfrm>
          <a:prstGeom prst="rect">
            <a:avLst/>
          </a:prstGeom>
        </p:spPr>
      </p:pic>
      <p:pic>
        <p:nvPicPr>
          <p:cNvPr id="16" name="Picture 15" descr="A graph of a graph&#10;&#10;Description automatically generated">
            <a:extLst>
              <a:ext uri="{FF2B5EF4-FFF2-40B4-BE49-F238E27FC236}">
                <a16:creationId xmlns:a16="http://schemas.microsoft.com/office/drawing/2014/main" id="{B9BEB29A-941B-AF24-79B2-4496A20A3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000" y="3972875"/>
            <a:ext cx="2520000" cy="25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48E798-57FC-05BC-3A2D-445BB8EB0BC6}"/>
              </a:ext>
            </a:extLst>
          </p:cNvPr>
          <p:cNvSpPr txBox="1"/>
          <p:nvPr/>
        </p:nvSpPr>
        <p:spPr>
          <a:xfrm>
            <a:off x="2952641" y="108354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IBS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51D8C2-4B2C-FF99-2075-0FE8E949EF4F}"/>
              </a:ext>
            </a:extLst>
          </p:cNvPr>
          <p:cNvSpPr txBox="1"/>
          <p:nvPr/>
        </p:nvSpPr>
        <p:spPr>
          <a:xfrm>
            <a:off x="5472641" y="108354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E325E-05F4-E459-C335-A13766781217}"/>
              </a:ext>
            </a:extLst>
          </p:cNvPr>
          <p:cNvSpPr txBox="1"/>
          <p:nvPr/>
        </p:nvSpPr>
        <p:spPr>
          <a:xfrm>
            <a:off x="7992641" y="1083543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F386C-BF1D-25FF-84A8-6872EE396546}"/>
              </a:ext>
            </a:extLst>
          </p:cNvPr>
          <p:cNvSpPr txBox="1"/>
          <p:nvPr/>
        </p:nvSpPr>
        <p:spPr>
          <a:xfrm rot="16200000">
            <a:off x="1096514" y="252820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GWAS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1C21DE-6B9B-F40C-75C7-2E79B29F2751}"/>
              </a:ext>
            </a:extLst>
          </p:cNvPr>
          <p:cNvSpPr txBox="1"/>
          <p:nvPr/>
        </p:nvSpPr>
        <p:spPr>
          <a:xfrm rot="16200000">
            <a:off x="1096514" y="5048208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MTAG</a:t>
            </a:r>
          </a:p>
        </p:txBody>
      </p:sp>
    </p:spTree>
    <p:extLst>
      <p:ext uri="{BB962C8B-B14F-4D97-AF65-F5344CB8AC3E}">
        <p14:creationId xmlns:p14="http://schemas.microsoft.com/office/powerpoint/2010/main" val="386228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F222-260A-F8C8-3A43-BDA8C978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SNP2GENE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13B6D-EF04-AE62-94C2-DC40EAB62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571" y="965200"/>
            <a:ext cx="6051699" cy="5191051"/>
          </a:xfrm>
        </p:spPr>
        <p:txBody>
          <a:bodyPr>
            <a:normAutofit/>
          </a:bodyPr>
          <a:lstStyle/>
          <a:p>
            <a:r>
              <a:rPr lang="en-US" sz="2000" dirty="0"/>
              <a:t>r^2 &lt; 0.6 defined as a LD block</a:t>
            </a:r>
          </a:p>
          <a:p>
            <a:r>
              <a:rPr lang="en-US" sz="2000" dirty="0" err="1"/>
              <a:t>IndSigSNP</a:t>
            </a:r>
            <a:r>
              <a:rPr lang="en-US" sz="2000" dirty="0"/>
              <a:t> = p&lt;1e-5 within each LD block</a:t>
            </a:r>
          </a:p>
          <a:p>
            <a:r>
              <a:rPr lang="en-US" sz="2000" dirty="0"/>
              <a:t>candidate SNPs = in LD with </a:t>
            </a:r>
            <a:r>
              <a:rPr lang="en-US" sz="2000" dirty="0" err="1"/>
              <a:t>IndSigSNP</a:t>
            </a:r>
            <a:endParaRPr lang="en-US" sz="2000" dirty="0"/>
          </a:p>
          <a:p>
            <a:r>
              <a:rPr lang="en-US" sz="2000" dirty="0"/>
              <a:t>genomic risk loci marked by </a:t>
            </a:r>
            <a:r>
              <a:rPr lang="en-US" sz="2000" dirty="0" err="1"/>
              <a:t>IndSigSNP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–</a:t>
            </a:r>
          </a:p>
          <a:p>
            <a:r>
              <a:rPr lang="en-US" sz="2000" dirty="0" err="1"/>
              <a:t>RegulomeDB</a:t>
            </a:r>
            <a:r>
              <a:rPr lang="en-US" sz="2000" dirty="0"/>
              <a:t> categorical score (1a to 7)</a:t>
            </a:r>
          </a:p>
          <a:p>
            <a:r>
              <a:rPr lang="en-TW" sz="2000" dirty="0"/>
              <a:t>GWAScatalog</a:t>
            </a:r>
            <a:endParaRPr lang="en-US" sz="2000" dirty="0"/>
          </a:p>
          <a:p>
            <a:r>
              <a:rPr lang="en-US" sz="2000" dirty="0"/>
              <a:t>CADD score (&gt;12.37), </a:t>
            </a:r>
            <a:r>
              <a:rPr lang="en-US" sz="2000" dirty="0" err="1"/>
              <a:t>pLI</a:t>
            </a:r>
            <a:r>
              <a:rPr lang="en-US" sz="2000" dirty="0"/>
              <a:t>, </a:t>
            </a:r>
            <a:r>
              <a:rPr lang="en-US" sz="2000" dirty="0" err="1"/>
              <a:t>ncRVIS</a:t>
            </a:r>
            <a:endParaRPr lang="en-TW" sz="2000" dirty="0"/>
          </a:p>
          <a:p>
            <a:r>
              <a:rPr lang="en-TW" sz="2000" dirty="0"/>
              <a:t>15 core chromatin state from ChromHMM</a:t>
            </a:r>
          </a:p>
          <a:p>
            <a:pPr marL="0" indent="0">
              <a:buNone/>
            </a:pPr>
            <a:r>
              <a:rPr lang="en-TW" sz="2000" dirty="0"/>
              <a:t>–</a:t>
            </a:r>
          </a:p>
          <a:p>
            <a:r>
              <a:rPr lang="en-TW" sz="2000" dirty="0"/>
              <a:t>positional (maximum dist &lt; 10 kb)</a:t>
            </a:r>
          </a:p>
          <a:p>
            <a:r>
              <a:rPr lang="en-TW" sz="2000" dirty="0"/>
              <a:t>eQTL (FDR &lt; 0.05)</a:t>
            </a:r>
          </a:p>
          <a:p>
            <a:r>
              <a:rPr lang="en-TW" sz="2000" dirty="0"/>
              <a:t>chromatin interaction (FDR &lt; 1e-6)</a:t>
            </a:r>
          </a:p>
        </p:txBody>
      </p:sp>
      <p:pic>
        <p:nvPicPr>
          <p:cNvPr id="6" name="Picture 2" descr="Fig. 1">
            <a:extLst>
              <a:ext uri="{FF2B5EF4-FFF2-40B4-BE49-F238E27FC236}">
                <a16:creationId xmlns:a16="http://schemas.microsoft.com/office/drawing/2014/main" id="{3C26821A-D6D7-6B86-6992-61317D963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5" t="5513" r="36354" b="48081"/>
          <a:stretch/>
        </p:blipFill>
        <p:spPr bwMode="auto">
          <a:xfrm>
            <a:off x="6719777" y="595423"/>
            <a:ext cx="3296093" cy="295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. 1">
            <a:extLst>
              <a:ext uri="{FF2B5EF4-FFF2-40B4-BE49-F238E27FC236}">
                <a16:creationId xmlns:a16="http://schemas.microsoft.com/office/drawing/2014/main" id="{0CA14CDA-9D1C-36F6-92FB-AA8775F2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659" y="244257"/>
            <a:ext cx="5142769" cy="63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27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92A2A88-4063-2254-9C3B-AC85C7FE5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1" y="643466"/>
            <a:ext cx="936313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2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E521-A4DE-4D17-8E55-4BBDE7F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ChromHMM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2810E8-C875-2BBE-5B65-2E41D28A3FB6}"/>
              </a:ext>
            </a:extLst>
          </p:cNvPr>
          <p:cNvSpPr txBox="1">
            <a:spLocks/>
          </p:cNvSpPr>
          <p:nvPr/>
        </p:nvSpPr>
        <p:spPr>
          <a:xfrm>
            <a:off x="375920" y="965200"/>
            <a:ext cx="6216266" cy="1262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TW" sz="20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3FCA18-52B4-A905-0CD6-DD0CA5E06BDE}"/>
              </a:ext>
            </a:extLst>
          </p:cNvPr>
          <p:cNvSpPr txBox="1">
            <a:spLocks/>
          </p:cNvSpPr>
          <p:nvPr/>
        </p:nvSpPr>
        <p:spPr>
          <a:xfrm>
            <a:off x="306571" y="965200"/>
            <a:ext cx="6285615" cy="2023271"/>
          </a:xfrm>
          <a:prstGeom prst="rect">
            <a:avLst/>
          </a:prstGeom>
        </p:spPr>
        <p:txBody>
          <a:bodyPr num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Chip-seq data for 129 human cell and tissue types</a:t>
            </a:r>
          </a:p>
          <a:p>
            <a:r>
              <a:rPr lang="en-US" sz="2000" dirty="0"/>
              <a:t>American Type Culture Collection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40806-30B9-CDBD-FAEE-5645BA1329D1}"/>
              </a:ext>
            </a:extLst>
          </p:cNvPr>
          <p:cNvSpPr txBox="1"/>
          <p:nvPr/>
        </p:nvSpPr>
        <p:spPr>
          <a:xfrm>
            <a:off x="4326211" y="6185098"/>
            <a:ext cx="757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1400" dirty="0">
                <a:latin typeface="Helvetica" pitchFamily="2" charset="0"/>
              </a:rPr>
              <a:t>*copy number variation, CNV (doi: </a:t>
            </a:r>
            <a:r>
              <a:rPr lang="en-US" sz="1400" dirty="0">
                <a:latin typeface="Helvetica" pitchFamily="2" charset="0"/>
              </a:rPr>
              <a:t>10.1038/nature09906)</a:t>
            </a:r>
            <a:endParaRPr lang="en-TW" sz="1400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FDE87-CA5C-F612-EAC4-A76E81DF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03"/>
          <a:stretch/>
        </p:blipFill>
        <p:spPr>
          <a:xfrm>
            <a:off x="4113029" y="3296249"/>
            <a:ext cx="7772400" cy="2888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D9B8F6-2ED6-8238-D5E3-AF029130D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80" y="903685"/>
            <a:ext cx="4965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8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E521-A4DE-4D17-8E55-4BBDE7F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Chromatin Interaction mapping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2810E8-C875-2BBE-5B65-2E41D28A3FB6}"/>
              </a:ext>
            </a:extLst>
          </p:cNvPr>
          <p:cNvSpPr txBox="1">
            <a:spLocks/>
          </p:cNvSpPr>
          <p:nvPr/>
        </p:nvSpPr>
        <p:spPr>
          <a:xfrm>
            <a:off x="375919" y="965200"/>
            <a:ext cx="11528537" cy="12629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TW" sz="2000" b="0" dirty="0"/>
          </a:p>
        </p:txBody>
      </p:sp>
      <p:pic>
        <p:nvPicPr>
          <p:cNvPr id="5126" name="Picture 6" descr="Enhancers: Conserved in Activity, Not in Sequence | The Scientist Magazine®">
            <a:extLst>
              <a:ext uri="{FF2B5EF4-FFF2-40B4-BE49-F238E27FC236}">
                <a16:creationId xmlns:a16="http://schemas.microsoft.com/office/drawing/2014/main" id="{344D3115-479C-A82B-22B9-B89A7FB74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91"/>
          <a:stretch/>
        </p:blipFill>
        <p:spPr bwMode="auto">
          <a:xfrm>
            <a:off x="7494781" y="0"/>
            <a:ext cx="4697219" cy="298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EFA8D0-35C1-548C-9AFA-154EC7336C50}"/>
              </a:ext>
            </a:extLst>
          </p:cNvPr>
          <p:cNvSpPr txBox="1">
            <a:spLocks/>
          </p:cNvSpPr>
          <p:nvPr/>
        </p:nvSpPr>
        <p:spPr>
          <a:xfrm>
            <a:off x="306571" y="965200"/>
            <a:ext cx="6285615" cy="2023271"/>
          </a:xfrm>
          <a:prstGeom prst="rect">
            <a:avLst/>
          </a:prstGeom>
        </p:spPr>
        <p:txBody>
          <a:bodyPr num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chromatin conformation capture data, mostly Hi-C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61D64231-864C-E54E-E40B-0898433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5" y="2757227"/>
            <a:ext cx="7142400" cy="36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6BF7D2-F91A-890D-A7C1-480129211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72" y="1494234"/>
            <a:ext cx="7143493" cy="12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1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E5B120-C3C0-6CEA-1AE7-B64CD1B5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7" y="365125"/>
            <a:ext cx="5791200" cy="245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5C14AF-C885-1CD3-4CE7-4ABD01C1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13" y="4020235"/>
            <a:ext cx="3383469" cy="2016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9DE05E-2930-19C5-8F01-B95936E8FB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032" r="26493"/>
          <a:stretch/>
        </p:blipFill>
        <p:spPr>
          <a:xfrm>
            <a:off x="903766" y="3053907"/>
            <a:ext cx="2647508" cy="3395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7CCE9-92CC-0BA1-01F4-C995E3AFB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907" r="26067"/>
          <a:stretch/>
        </p:blipFill>
        <p:spPr>
          <a:xfrm>
            <a:off x="3909588" y="3074701"/>
            <a:ext cx="2646000" cy="3353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E656E2-05C5-8CB9-6BEF-29825483B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414" y="365125"/>
            <a:ext cx="3383469" cy="2016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A65AC-FD21-D7A8-870E-6ED111562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413" y="2192680"/>
            <a:ext cx="3383469" cy="20165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2A255F-05BA-8374-90D2-4FE3FC5EA724}"/>
              </a:ext>
            </a:extLst>
          </p:cNvPr>
          <p:cNvSpPr txBox="1"/>
          <p:nvPr/>
        </p:nvSpPr>
        <p:spPr>
          <a:xfrm>
            <a:off x="7683667" y="365125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IBS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76D5C6-8A95-7C8F-8E5A-EADA119769B4}"/>
              </a:ext>
            </a:extLst>
          </p:cNvPr>
          <p:cNvSpPr txBox="1"/>
          <p:nvPr/>
        </p:nvSpPr>
        <p:spPr>
          <a:xfrm>
            <a:off x="7683667" y="2171665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F8EAC-415A-636C-4A5B-4192F257FF06}"/>
              </a:ext>
            </a:extLst>
          </p:cNvPr>
          <p:cNvSpPr txBox="1"/>
          <p:nvPr/>
        </p:nvSpPr>
        <p:spPr>
          <a:xfrm>
            <a:off x="7683666" y="4015624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DEP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8FB5B-2EDB-31CA-B729-C1E3FB91015F}"/>
              </a:ext>
            </a:extLst>
          </p:cNvPr>
          <p:cNvSpPr txBox="1"/>
          <p:nvPr/>
        </p:nvSpPr>
        <p:spPr>
          <a:xfrm>
            <a:off x="68192" y="3109049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GWAS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34C540-19DA-0CC4-6EEC-7BD414D8C5DB}"/>
              </a:ext>
            </a:extLst>
          </p:cNvPr>
          <p:cNvSpPr txBox="1"/>
          <p:nvPr/>
        </p:nvSpPr>
        <p:spPr>
          <a:xfrm>
            <a:off x="3074014" y="3109049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b="1" dirty="0">
                <a:latin typeface="Helvetica" pitchFamily="2" charset="0"/>
              </a:rPr>
              <a:t>MTAG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BAF74-6078-326D-E8B9-0821E9C5E75F}"/>
              </a:ext>
            </a:extLst>
          </p:cNvPr>
          <p:cNvSpPr txBox="1"/>
          <p:nvPr/>
        </p:nvSpPr>
        <p:spPr>
          <a:xfrm>
            <a:off x="4386848" y="6338986"/>
            <a:ext cx="7578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W" sz="1400" dirty="0">
                <a:latin typeface="Helvetica" pitchFamily="2" charset="0"/>
              </a:rPr>
              <a:t>*</a:t>
            </a:r>
            <a:r>
              <a:rPr lang="en-TW" sz="1400" baseline="30000" dirty="0">
                <a:latin typeface="Helvetica" pitchFamily="2" charset="0"/>
              </a:rPr>
              <a:t>1</a:t>
            </a:r>
            <a:r>
              <a:rPr lang="en-TW" sz="1400" dirty="0">
                <a:latin typeface="Helvetica" pitchFamily="2" charset="0"/>
              </a:rPr>
              <a:t>gene count include intergenic mappings *</a:t>
            </a:r>
            <a:r>
              <a:rPr lang="en-TW" sz="1400" baseline="30000" dirty="0">
                <a:latin typeface="Helvetica" pitchFamily="2" charset="0"/>
              </a:rPr>
              <a:t>2</a:t>
            </a:r>
            <a:r>
              <a:rPr lang="en-TW" sz="1400" dirty="0">
                <a:latin typeface="Helvetica" pitchFamily="2" charset="0"/>
              </a:rPr>
              <a:t>almost no overlapping top 200 SNPs were found</a:t>
            </a:r>
          </a:p>
        </p:txBody>
      </p:sp>
    </p:spTree>
    <p:extLst>
      <p:ext uri="{BB962C8B-B14F-4D97-AF65-F5344CB8AC3E}">
        <p14:creationId xmlns:p14="http://schemas.microsoft.com/office/powerpoint/2010/main" val="1582137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7399</TotalTime>
  <Words>429</Words>
  <Application>Microsoft Macintosh PowerPoint</Application>
  <PresentationFormat>Widescreen</PresentationFormat>
  <Paragraphs>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Helvetica</vt:lpstr>
      <vt:lpstr>Office Theme</vt:lpstr>
      <vt:lpstr>3MR: DED, DEP, and IBS</vt:lpstr>
      <vt:lpstr>PowerPoint Presentation</vt:lpstr>
      <vt:lpstr>Manhattan plots</vt:lpstr>
      <vt:lpstr>Q-Q plots</vt:lpstr>
      <vt:lpstr>SNP2GENE</vt:lpstr>
      <vt:lpstr>PowerPoint Presentation</vt:lpstr>
      <vt:lpstr>ChromHMM</vt:lpstr>
      <vt:lpstr>Chromatin Interaction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MAGMA</vt:lpstr>
      <vt:lpstr>GTEx v8 tissue expression</vt:lpstr>
      <vt:lpstr>GTEx v8 30 general tissue expression</vt:lpstr>
      <vt:lpstr>GTEx v8 53 specific tissue expression</vt:lpstr>
      <vt:lpstr>GENE2FUNC</vt:lpstr>
      <vt:lpstr>PowerPoint Presentation</vt:lpstr>
      <vt:lpstr>PowerPoint Presentation</vt:lpstr>
      <vt:lpstr>PowerPoint Presentation</vt:lpstr>
      <vt:lpstr>Todo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佳欣 盧</dc:creator>
  <cp:lastModifiedBy>佳欣 盧</cp:lastModifiedBy>
  <cp:revision>35</cp:revision>
  <dcterms:created xsi:type="dcterms:W3CDTF">2024-09-16T01:03:49Z</dcterms:created>
  <dcterms:modified xsi:type="dcterms:W3CDTF">2024-09-21T04:35:45Z</dcterms:modified>
</cp:coreProperties>
</file>